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6" r:id="rId3"/>
    <p:sldId id="260" r:id="rId4"/>
    <p:sldId id="269" r:id="rId5"/>
    <p:sldId id="272" r:id="rId6"/>
    <p:sldId id="266" r:id="rId7"/>
    <p:sldId id="268" r:id="rId8"/>
    <p:sldId id="271" r:id="rId9"/>
    <p:sldId id="282" r:id="rId10"/>
    <p:sldId id="286" r:id="rId11"/>
    <p:sldId id="287" r:id="rId12"/>
    <p:sldId id="284" r:id="rId13"/>
    <p:sldId id="280" r:id="rId14"/>
    <p:sldId id="288" r:id="rId15"/>
    <p:sldId id="274" r:id="rId16"/>
    <p:sldId id="281" r:id="rId17"/>
    <p:sldId id="262" r:id="rId18"/>
    <p:sldId id="275" r:id="rId19"/>
    <p:sldId id="289" r:id="rId20"/>
    <p:sldId id="273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5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89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1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01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25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7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31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29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5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70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36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2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0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6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5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8/15/2022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8/15/2022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6" y="1414465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2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8/15/2022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8/15/2022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8/15/2022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7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1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8/15/2022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7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9" y="2461848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49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8" y="284379"/>
            <a:ext cx="3174367" cy="115351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1687399"/>
            <a:ext cx="7342483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GRADUATION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3" y="3365404"/>
            <a:ext cx="7651774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DESIGNING A SELF-DRIVING CAR MODEL APPLYING IMAGE PROCESSING TECHNOLOGY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1021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03: Finding Curve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0" y="1386438"/>
            <a:ext cx="4436374" cy="2911181"/>
          </a:xfrm>
          <a:prstGeom prst="rect">
            <a:avLst/>
          </a:prstGeom>
        </p:spPr>
      </p:pic>
      <p:sp>
        <p:nvSpPr>
          <p:cNvPr id="7" name="Google Shape;461;p52"/>
          <p:cNvSpPr txBox="1">
            <a:spLocks/>
          </p:cNvSpPr>
          <p:nvPr/>
        </p:nvSpPr>
        <p:spPr>
          <a:xfrm>
            <a:off x="252229" y="754319"/>
            <a:ext cx="373441" cy="358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25670" y="1053258"/>
            <a:ext cx="0" cy="324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5670" y="4297619"/>
            <a:ext cx="4912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61;p52"/>
          <p:cNvSpPr txBox="1">
            <a:spLocks/>
          </p:cNvSpPr>
          <p:nvPr/>
        </p:nvSpPr>
        <p:spPr>
          <a:xfrm>
            <a:off x="5230201" y="2352937"/>
            <a:ext cx="7025054" cy="1930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 smtClean="0"/>
              <a:t>Sum pixels in y direction to find bright region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 region is consider bright if its brightness value larger than a pre-defined threshold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Find the middle point A of bright region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13" name="Google Shape;461;p52"/>
          <p:cNvSpPr txBox="1">
            <a:spLocks/>
          </p:cNvSpPr>
          <p:nvPr/>
        </p:nvSpPr>
        <p:spPr>
          <a:xfrm>
            <a:off x="5212333" y="4297619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x</a:t>
            </a:r>
          </a:p>
        </p:txBody>
      </p:sp>
      <p:sp>
        <p:nvSpPr>
          <p:cNvPr id="14" name="Google Shape;461;p52"/>
          <p:cNvSpPr txBox="1">
            <a:spLocks/>
          </p:cNvSpPr>
          <p:nvPr/>
        </p:nvSpPr>
        <p:spPr>
          <a:xfrm>
            <a:off x="200654" y="3998176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O</a:t>
            </a:r>
          </a:p>
        </p:txBody>
      </p:sp>
      <p:sp>
        <p:nvSpPr>
          <p:cNvPr id="18" name="Google Shape;461;p52"/>
          <p:cNvSpPr txBox="1">
            <a:spLocks/>
          </p:cNvSpPr>
          <p:nvPr/>
        </p:nvSpPr>
        <p:spPr>
          <a:xfrm>
            <a:off x="665373" y="4293030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0</a:t>
            </a:r>
            <a:endParaRPr lang="en-US" sz="1000" dirty="0" smtClean="0"/>
          </a:p>
        </p:txBody>
      </p:sp>
      <p:sp>
        <p:nvSpPr>
          <p:cNvPr id="19" name="Google Shape;461;p52"/>
          <p:cNvSpPr txBox="1">
            <a:spLocks/>
          </p:cNvSpPr>
          <p:nvPr/>
        </p:nvSpPr>
        <p:spPr>
          <a:xfrm>
            <a:off x="936680" y="4290541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1</a:t>
            </a:r>
          </a:p>
        </p:txBody>
      </p:sp>
      <p:sp>
        <p:nvSpPr>
          <p:cNvPr id="20" name="Google Shape;461;p52"/>
          <p:cNvSpPr txBox="1">
            <a:spLocks/>
          </p:cNvSpPr>
          <p:nvPr/>
        </p:nvSpPr>
        <p:spPr>
          <a:xfrm>
            <a:off x="1206971" y="4283464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2</a:t>
            </a:r>
          </a:p>
        </p:txBody>
      </p:sp>
      <p:sp>
        <p:nvSpPr>
          <p:cNvPr id="21" name="Google Shape;461;p52"/>
          <p:cNvSpPr txBox="1">
            <a:spLocks/>
          </p:cNvSpPr>
          <p:nvPr/>
        </p:nvSpPr>
        <p:spPr>
          <a:xfrm>
            <a:off x="1496123" y="4283463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3</a:t>
            </a:r>
          </a:p>
        </p:txBody>
      </p:sp>
      <p:sp>
        <p:nvSpPr>
          <p:cNvPr id="22" name="Google Shape;461;p52"/>
          <p:cNvSpPr txBox="1">
            <a:spLocks/>
          </p:cNvSpPr>
          <p:nvPr/>
        </p:nvSpPr>
        <p:spPr>
          <a:xfrm>
            <a:off x="1732390" y="4290542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4</a:t>
            </a:r>
          </a:p>
        </p:txBody>
      </p:sp>
      <p:sp>
        <p:nvSpPr>
          <p:cNvPr id="23" name="Google Shape;461;p52"/>
          <p:cNvSpPr txBox="1">
            <a:spLocks/>
          </p:cNvSpPr>
          <p:nvPr/>
        </p:nvSpPr>
        <p:spPr>
          <a:xfrm>
            <a:off x="2021542" y="4290541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5</a:t>
            </a:r>
          </a:p>
        </p:txBody>
      </p:sp>
      <p:sp>
        <p:nvSpPr>
          <p:cNvPr id="24" name="Google Shape;461;p52"/>
          <p:cNvSpPr txBox="1">
            <a:spLocks/>
          </p:cNvSpPr>
          <p:nvPr/>
        </p:nvSpPr>
        <p:spPr>
          <a:xfrm>
            <a:off x="2310694" y="4283464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6</a:t>
            </a:r>
          </a:p>
        </p:txBody>
      </p:sp>
      <p:sp>
        <p:nvSpPr>
          <p:cNvPr id="25" name="Google Shape;461;p52"/>
          <p:cNvSpPr txBox="1">
            <a:spLocks/>
          </p:cNvSpPr>
          <p:nvPr/>
        </p:nvSpPr>
        <p:spPr>
          <a:xfrm>
            <a:off x="2599846" y="4283463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7</a:t>
            </a:r>
          </a:p>
        </p:txBody>
      </p:sp>
      <p:sp>
        <p:nvSpPr>
          <p:cNvPr id="26" name="Google Shape;461;p52"/>
          <p:cNvSpPr txBox="1">
            <a:spLocks/>
          </p:cNvSpPr>
          <p:nvPr/>
        </p:nvSpPr>
        <p:spPr>
          <a:xfrm>
            <a:off x="2870135" y="4290542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8</a:t>
            </a:r>
          </a:p>
        </p:txBody>
      </p:sp>
      <p:sp>
        <p:nvSpPr>
          <p:cNvPr id="27" name="Google Shape;461;p52"/>
          <p:cNvSpPr txBox="1">
            <a:spLocks/>
          </p:cNvSpPr>
          <p:nvPr/>
        </p:nvSpPr>
        <p:spPr>
          <a:xfrm>
            <a:off x="3159287" y="4290541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9</a:t>
            </a:r>
          </a:p>
        </p:txBody>
      </p:sp>
      <p:sp>
        <p:nvSpPr>
          <p:cNvPr id="28" name="Google Shape;461;p52"/>
          <p:cNvSpPr txBox="1">
            <a:spLocks/>
          </p:cNvSpPr>
          <p:nvPr/>
        </p:nvSpPr>
        <p:spPr>
          <a:xfrm>
            <a:off x="3397584" y="4290541"/>
            <a:ext cx="558165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1</a:t>
            </a:r>
            <a:r>
              <a:rPr lang="en-US" sz="1000" dirty="0" smtClean="0"/>
              <a:t>0</a:t>
            </a:r>
          </a:p>
        </p:txBody>
      </p:sp>
      <p:sp>
        <p:nvSpPr>
          <p:cNvPr id="5" name="Left Brace 4"/>
          <p:cNvSpPr/>
          <p:nvPr/>
        </p:nvSpPr>
        <p:spPr>
          <a:xfrm rot="16200000">
            <a:off x="1967735" y="3213882"/>
            <a:ext cx="346529" cy="29752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/>
          <p:cNvSpPr/>
          <p:nvPr/>
        </p:nvSpPr>
        <p:spPr>
          <a:xfrm rot="16200000">
            <a:off x="4243271" y="4056002"/>
            <a:ext cx="346529" cy="12910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461;p52"/>
          <p:cNvSpPr txBox="1">
            <a:spLocks/>
          </p:cNvSpPr>
          <p:nvPr/>
        </p:nvSpPr>
        <p:spPr>
          <a:xfrm>
            <a:off x="1204151" y="5582463"/>
            <a:ext cx="3164829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Point A position = 5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551" y="4937736"/>
            <a:ext cx="1399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Bright region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88747" y="4937736"/>
            <a:ext cx="127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Dark </a:t>
            </a:r>
            <a:r>
              <a:rPr lang="en-US" dirty="0"/>
              <a:t>region</a:t>
            </a:r>
          </a:p>
        </p:txBody>
      </p:sp>
      <p:sp>
        <p:nvSpPr>
          <p:cNvPr id="33" name="Google Shape;461;p52"/>
          <p:cNvSpPr txBox="1">
            <a:spLocks/>
          </p:cNvSpPr>
          <p:nvPr/>
        </p:nvSpPr>
        <p:spPr>
          <a:xfrm>
            <a:off x="3696175" y="4290541"/>
            <a:ext cx="1516156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11     12     13     14     15</a:t>
            </a:r>
          </a:p>
        </p:txBody>
      </p:sp>
    </p:spTree>
    <p:extLst>
      <p:ext uri="{BB962C8B-B14F-4D97-AF65-F5344CB8AC3E}">
        <p14:creationId xmlns:p14="http://schemas.microsoft.com/office/powerpoint/2010/main" val="239540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1" grpId="0"/>
      <p:bldP spid="6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03: Finding Curve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Google Shape;461;p52"/>
          <p:cNvSpPr txBox="1">
            <a:spLocks/>
          </p:cNvSpPr>
          <p:nvPr/>
        </p:nvSpPr>
        <p:spPr>
          <a:xfrm>
            <a:off x="6515508" y="998521"/>
            <a:ext cx="373441" cy="358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888949" y="1297460"/>
            <a:ext cx="0" cy="324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88949" y="4541821"/>
            <a:ext cx="4912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461;p52"/>
          <p:cNvSpPr txBox="1">
            <a:spLocks/>
          </p:cNvSpPr>
          <p:nvPr/>
        </p:nvSpPr>
        <p:spPr>
          <a:xfrm>
            <a:off x="11475612" y="4541821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x</a:t>
            </a:r>
          </a:p>
        </p:txBody>
      </p:sp>
      <p:sp>
        <p:nvSpPr>
          <p:cNvPr id="14" name="Google Shape;461;p52"/>
          <p:cNvSpPr txBox="1">
            <a:spLocks/>
          </p:cNvSpPr>
          <p:nvPr/>
        </p:nvSpPr>
        <p:spPr>
          <a:xfrm>
            <a:off x="6463933" y="4242378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O</a:t>
            </a:r>
          </a:p>
        </p:txBody>
      </p:sp>
      <p:sp>
        <p:nvSpPr>
          <p:cNvPr id="17" name="Google Shape;461;p52"/>
          <p:cNvSpPr txBox="1">
            <a:spLocks/>
          </p:cNvSpPr>
          <p:nvPr/>
        </p:nvSpPr>
        <p:spPr>
          <a:xfrm>
            <a:off x="7918495" y="5630759"/>
            <a:ext cx="3164829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Point B position = 8</a:t>
            </a:r>
          </a:p>
        </p:txBody>
      </p:sp>
      <p:sp>
        <p:nvSpPr>
          <p:cNvPr id="18" name="Google Shape;461;p52"/>
          <p:cNvSpPr txBox="1">
            <a:spLocks/>
          </p:cNvSpPr>
          <p:nvPr/>
        </p:nvSpPr>
        <p:spPr>
          <a:xfrm>
            <a:off x="6961664" y="4543541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0</a:t>
            </a:r>
            <a:endParaRPr lang="en-US" sz="1000" dirty="0" smtClean="0"/>
          </a:p>
        </p:txBody>
      </p:sp>
      <p:sp>
        <p:nvSpPr>
          <p:cNvPr id="19" name="Google Shape;461;p52"/>
          <p:cNvSpPr txBox="1">
            <a:spLocks/>
          </p:cNvSpPr>
          <p:nvPr/>
        </p:nvSpPr>
        <p:spPr>
          <a:xfrm>
            <a:off x="7181098" y="4534743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1</a:t>
            </a:r>
          </a:p>
        </p:txBody>
      </p:sp>
      <p:sp>
        <p:nvSpPr>
          <p:cNvPr id="20" name="Google Shape;461;p52"/>
          <p:cNvSpPr txBox="1">
            <a:spLocks/>
          </p:cNvSpPr>
          <p:nvPr/>
        </p:nvSpPr>
        <p:spPr>
          <a:xfrm>
            <a:off x="7470250" y="4527666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2</a:t>
            </a:r>
          </a:p>
        </p:txBody>
      </p:sp>
      <p:sp>
        <p:nvSpPr>
          <p:cNvPr id="21" name="Google Shape;461;p52"/>
          <p:cNvSpPr txBox="1">
            <a:spLocks/>
          </p:cNvSpPr>
          <p:nvPr/>
        </p:nvSpPr>
        <p:spPr>
          <a:xfrm>
            <a:off x="7759402" y="4527665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3</a:t>
            </a:r>
          </a:p>
        </p:txBody>
      </p:sp>
      <p:sp>
        <p:nvSpPr>
          <p:cNvPr id="22" name="Google Shape;461;p52"/>
          <p:cNvSpPr txBox="1">
            <a:spLocks/>
          </p:cNvSpPr>
          <p:nvPr/>
        </p:nvSpPr>
        <p:spPr>
          <a:xfrm>
            <a:off x="7995669" y="4534744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4</a:t>
            </a:r>
          </a:p>
        </p:txBody>
      </p:sp>
      <p:sp>
        <p:nvSpPr>
          <p:cNvPr id="23" name="Google Shape;461;p52"/>
          <p:cNvSpPr txBox="1">
            <a:spLocks/>
          </p:cNvSpPr>
          <p:nvPr/>
        </p:nvSpPr>
        <p:spPr>
          <a:xfrm>
            <a:off x="8284821" y="4534743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5</a:t>
            </a:r>
          </a:p>
        </p:txBody>
      </p:sp>
      <p:sp>
        <p:nvSpPr>
          <p:cNvPr id="24" name="Google Shape;461;p52"/>
          <p:cNvSpPr txBox="1">
            <a:spLocks/>
          </p:cNvSpPr>
          <p:nvPr/>
        </p:nvSpPr>
        <p:spPr>
          <a:xfrm>
            <a:off x="8573973" y="4527666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6</a:t>
            </a:r>
          </a:p>
        </p:txBody>
      </p:sp>
      <p:sp>
        <p:nvSpPr>
          <p:cNvPr id="25" name="Google Shape;461;p52"/>
          <p:cNvSpPr txBox="1">
            <a:spLocks/>
          </p:cNvSpPr>
          <p:nvPr/>
        </p:nvSpPr>
        <p:spPr>
          <a:xfrm>
            <a:off x="8863125" y="4527665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7</a:t>
            </a:r>
          </a:p>
        </p:txBody>
      </p:sp>
      <p:sp>
        <p:nvSpPr>
          <p:cNvPr id="26" name="Google Shape;461;p52"/>
          <p:cNvSpPr txBox="1">
            <a:spLocks/>
          </p:cNvSpPr>
          <p:nvPr/>
        </p:nvSpPr>
        <p:spPr>
          <a:xfrm>
            <a:off x="9133414" y="4534744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8</a:t>
            </a:r>
          </a:p>
        </p:txBody>
      </p:sp>
      <p:sp>
        <p:nvSpPr>
          <p:cNvPr id="27" name="Google Shape;461;p52"/>
          <p:cNvSpPr txBox="1">
            <a:spLocks/>
          </p:cNvSpPr>
          <p:nvPr/>
        </p:nvSpPr>
        <p:spPr>
          <a:xfrm>
            <a:off x="9422566" y="4534743"/>
            <a:ext cx="373441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9</a:t>
            </a:r>
          </a:p>
        </p:txBody>
      </p:sp>
      <p:sp>
        <p:nvSpPr>
          <p:cNvPr id="28" name="Google Shape;461;p52"/>
          <p:cNvSpPr txBox="1">
            <a:spLocks/>
          </p:cNvSpPr>
          <p:nvPr/>
        </p:nvSpPr>
        <p:spPr>
          <a:xfrm>
            <a:off x="9660863" y="4534743"/>
            <a:ext cx="558165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1</a:t>
            </a:r>
            <a:r>
              <a:rPr lang="en-US" sz="1000" dirty="0" smtClean="0"/>
              <a:t>0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96" y="1630640"/>
            <a:ext cx="4436373" cy="2911181"/>
          </a:xfrm>
          <a:prstGeom prst="rect">
            <a:avLst/>
          </a:prstGeom>
        </p:spPr>
      </p:pic>
      <p:sp>
        <p:nvSpPr>
          <p:cNvPr id="30" name="Google Shape;461;p52"/>
          <p:cNvSpPr txBox="1">
            <a:spLocks/>
          </p:cNvSpPr>
          <p:nvPr/>
        </p:nvSpPr>
        <p:spPr>
          <a:xfrm>
            <a:off x="421838" y="1706881"/>
            <a:ext cx="6044479" cy="1639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 smtClean="0"/>
              <a:t>Consider the </a:t>
            </a:r>
            <a:r>
              <a:rPr lang="en-US" smtClean="0"/>
              <a:t>front near </a:t>
            </a:r>
            <a:r>
              <a:rPr lang="en-US" dirty="0" smtClean="0"/>
              <a:t>region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Do similarly to find point B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Subtract A and B to get the lane curve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31" name="Google Shape;461;p52"/>
          <p:cNvSpPr txBox="1">
            <a:spLocks/>
          </p:cNvSpPr>
          <p:nvPr/>
        </p:nvSpPr>
        <p:spPr>
          <a:xfrm>
            <a:off x="436327" y="3395238"/>
            <a:ext cx="6044479" cy="2234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In this example: A – B = 5 – 8 = -3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Negativity: turn left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Value: how much the car should turn left</a:t>
            </a:r>
          </a:p>
        </p:txBody>
      </p:sp>
      <p:sp>
        <p:nvSpPr>
          <p:cNvPr id="5" name="Right Arrow 4"/>
          <p:cNvSpPr/>
          <p:nvPr/>
        </p:nvSpPr>
        <p:spPr>
          <a:xfrm>
            <a:off x="614869" y="3935757"/>
            <a:ext cx="290061" cy="21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614868" y="4319433"/>
            <a:ext cx="290061" cy="21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461;p52"/>
          <p:cNvSpPr txBox="1">
            <a:spLocks/>
          </p:cNvSpPr>
          <p:nvPr/>
        </p:nvSpPr>
        <p:spPr>
          <a:xfrm>
            <a:off x="9939945" y="4541821"/>
            <a:ext cx="1516156" cy="4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/>
              <a:t>11     12     13     14     15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961664" y="1630640"/>
            <a:ext cx="508586" cy="365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913896" y="1630640"/>
            <a:ext cx="1370925" cy="9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9" idx="1"/>
          </p:cNvCxnSpPr>
          <p:nvPr/>
        </p:nvCxnSpPr>
        <p:spPr>
          <a:xfrm flipV="1">
            <a:off x="6913896" y="1630640"/>
            <a:ext cx="2033518" cy="1455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961664" y="1630641"/>
            <a:ext cx="2834343" cy="1861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470250" y="1630640"/>
            <a:ext cx="3020983" cy="1999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132843" y="1706881"/>
            <a:ext cx="2849514" cy="1923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8863125" y="1912655"/>
            <a:ext cx="2487144" cy="17179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9506855" y="2356001"/>
            <a:ext cx="1843414" cy="127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0289630" y="2864001"/>
            <a:ext cx="1060639" cy="766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0982357" y="3346610"/>
            <a:ext cx="367912" cy="2840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 rot="16200000">
            <a:off x="9123692" y="4286542"/>
            <a:ext cx="346529" cy="12859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97245" y="5145408"/>
            <a:ext cx="1399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Bright region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0067799" y="5127325"/>
            <a:ext cx="127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Dark </a:t>
            </a:r>
            <a:r>
              <a:rPr lang="en-US" dirty="0"/>
              <a:t>region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243426" y="5128759"/>
            <a:ext cx="127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Dark </a:t>
            </a:r>
            <a:r>
              <a:rPr lang="en-US" dirty="0"/>
              <a:t>region</a:t>
            </a:r>
          </a:p>
        </p:txBody>
      </p:sp>
      <p:sp>
        <p:nvSpPr>
          <p:cNvPr id="60" name="Left Brace 59"/>
          <p:cNvSpPr/>
          <p:nvPr/>
        </p:nvSpPr>
        <p:spPr>
          <a:xfrm rot="16200000">
            <a:off x="10464796" y="4279417"/>
            <a:ext cx="346529" cy="12859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Brace 60"/>
          <p:cNvSpPr/>
          <p:nvPr/>
        </p:nvSpPr>
        <p:spPr>
          <a:xfrm rot="16200000">
            <a:off x="7560938" y="4155472"/>
            <a:ext cx="346529" cy="15481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5" grpId="0" animBg="1"/>
      <p:bldP spid="32" grpId="0" animBg="1"/>
      <p:bldP spid="56" grpId="0" animBg="1"/>
      <p:bldP spid="57" grpId="0"/>
      <p:bldP spid="58" grpId="0"/>
      <p:bldP spid="59" grpId="0"/>
      <p:bldP spid="60" grpId="0" animBg="1"/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03: </a:t>
            </a:r>
            <a:r>
              <a:rPr lang="en-US" dirty="0"/>
              <a:t>Optimizing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Google Shape;461;p52"/>
          <p:cNvSpPr txBox="1">
            <a:spLocks/>
          </p:cNvSpPr>
          <p:nvPr/>
        </p:nvSpPr>
        <p:spPr>
          <a:xfrm>
            <a:off x="608142" y="2526166"/>
            <a:ext cx="5597876" cy="2064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 smtClean="0"/>
              <a:t>Curve values are closely related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Use queue and output the average of all values in the queue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This allows </a:t>
            </a:r>
            <a:r>
              <a:rPr lang="en-US" dirty="0"/>
              <a:t>smooth motion and </a:t>
            </a:r>
            <a:r>
              <a:rPr lang="en-US" dirty="0" smtClean="0"/>
              <a:t>avoid </a:t>
            </a:r>
            <a:r>
              <a:rPr lang="en-US" dirty="0"/>
              <a:t>any dramatic </a:t>
            </a:r>
            <a:r>
              <a:rPr lang="en-US" dirty="0" smtClean="0"/>
              <a:t>movements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</p:txBody>
      </p:sp>
      <p:pic>
        <p:nvPicPr>
          <p:cNvPr id="13316" name="Picture 4" descr="Hàng đợi Queue là gì? Cấu trúc dữ liệu và cài đặt Que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t="12713" r="2206" b="10843"/>
          <a:stretch/>
        </p:blipFill>
        <p:spPr bwMode="auto">
          <a:xfrm>
            <a:off x="6576291" y="1233075"/>
            <a:ext cx="5495636" cy="27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/>
          <p:cNvSpPr/>
          <p:nvPr/>
        </p:nvSpPr>
        <p:spPr>
          <a:xfrm rot="16200000">
            <a:off x="8825534" y="3302302"/>
            <a:ext cx="346529" cy="20268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9644236" y="3953408"/>
            <a:ext cx="346529" cy="20268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1;p52"/>
          <p:cNvSpPr txBox="1">
            <a:spLocks/>
          </p:cNvSpPr>
          <p:nvPr/>
        </p:nvSpPr>
        <p:spPr>
          <a:xfrm>
            <a:off x="8624781" y="4488986"/>
            <a:ext cx="1793838" cy="1302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/>
              <a:t>Time T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/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/>
              <a:t>               Time T + 1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/>
          </a:p>
        </p:txBody>
      </p:sp>
      <p:sp>
        <p:nvSpPr>
          <p:cNvPr id="10" name="Google Shape;461;p52"/>
          <p:cNvSpPr txBox="1">
            <a:spLocks/>
          </p:cNvSpPr>
          <p:nvPr/>
        </p:nvSpPr>
        <p:spPr>
          <a:xfrm>
            <a:off x="7884234" y="5558146"/>
            <a:ext cx="3274931" cy="2234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smtClean="0"/>
              <a:t>Time T: Curve = (1 + 2 + 3)/3 = 2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Time </a:t>
            </a:r>
            <a:r>
              <a:rPr lang="en-US" sz="1600" dirty="0" smtClean="0"/>
              <a:t>T + 1: Curve </a:t>
            </a:r>
            <a:r>
              <a:rPr lang="en-US" sz="1600" dirty="0"/>
              <a:t>= </a:t>
            </a:r>
            <a:r>
              <a:rPr lang="en-US" sz="1600" dirty="0" smtClean="0"/>
              <a:t>(2 </a:t>
            </a:r>
            <a:r>
              <a:rPr lang="en-US" sz="1600" dirty="0"/>
              <a:t>+ </a:t>
            </a:r>
            <a:r>
              <a:rPr lang="en-US" sz="1600" dirty="0" smtClean="0"/>
              <a:t>3 + 4)/</a:t>
            </a:r>
            <a:r>
              <a:rPr lang="en-US" sz="1600" dirty="0"/>
              <a:t>3 = </a:t>
            </a:r>
            <a:r>
              <a:rPr lang="en-US" sz="1600" dirty="0" smtClean="0"/>
              <a:t>3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92667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03: Control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53" t="14341" r="1834" b="14341"/>
          <a:stretch/>
        </p:blipFill>
        <p:spPr>
          <a:xfrm>
            <a:off x="5846884" y="2470720"/>
            <a:ext cx="5838091" cy="249365"/>
          </a:xfrm>
          <a:prstGeom prst="rect">
            <a:avLst/>
          </a:prstGeom>
        </p:spPr>
      </p:pic>
      <p:sp>
        <p:nvSpPr>
          <p:cNvPr id="5" name="Google Shape;461;p52"/>
          <p:cNvSpPr txBox="1">
            <a:spLocks/>
          </p:cNvSpPr>
          <p:nvPr/>
        </p:nvSpPr>
        <p:spPr>
          <a:xfrm>
            <a:off x="122302" y="2073992"/>
            <a:ext cx="5654688" cy="3103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 smtClean="0"/>
              <a:t>Two right motors are connected in parallel; Same with two left motors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The car model runs at normal speed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Turn left/right: 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L</a:t>
            </a:r>
            <a:r>
              <a:rPr lang="en-US" dirty="0" smtClean="0"/>
              <a:t>eft/right motors: normal speed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R</a:t>
            </a:r>
            <a:r>
              <a:rPr lang="en-US" dirty="0" smtClean="0"/>
              <a:t>ight/left motors: value calculated by the formula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6" name="Google Shape;461;p52"/>
          <p:cNvSpPr txBox="1">
            <a:spLocks/>
          </p:cNvSpPr>
          <p:nvPr/>
        </p:nvSpPr>
        <p:spPr>
          <a:xfrm>
            <a:off x="5593371" y="2942824"/>
            <a:ext cx="6345116" cy="2234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 smtClean="0"/>
              <a:t>PWM: output voltage value for controlling the motor  (V)</a:t>
            </a:r>
          </a:p>
          <a:p>
            <a:pPr>
              <a:spcBef>
                <a:spcPts val="0"/>
              </a:spcBef>
            </a:pPr>
            <a:r>
              <a:rPr lang="en-US" sz="2000" dirty="0" err="1" smtClean="0"/>
              <a:t>input_curve</a:t>
            </a:r>
            <a:r>
              <a:rPr lang="en-US" sz="2000" dirty="0" smtClean="0"/>
              <a:t>: detected lane curve (%)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sensitivity: how sensitive the  car with lane curve</a:t>
            </a:r>
          </a:p>
          <a:p>
            <a:pPr>
              <a:spcBef>
                <a:spcPts val="0"/>
              </a:spcBef>
            </a:pPr>
            <a:r>
              <a:rPr lang="en-US" sz="2000" dirty="0" err="1" smtClean="0"/>
              <a:t>normal_speed</a:t>
            </a:r>
            <a:r>
              <a:rPr lang="en-US" sz="2000" dirty="0" smtClean="0"/>
              <a:t>: </a:t>
            </a:r>
            <a:r>
              <a:rPr lang="en-US" sz="2000" dirty="0"/>
              <a:t>voltage </a:t>
            </a:r>
            <a:r>
              <a:rPr lang="en-US" sz="2000" dirty="0" smtClean="0"/>
              <a:t>value of the motor when the car model detects no lane curve (V)</a:t>
            </a:r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210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04: Combining Everything and Running the Car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116503655233114982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23" end="5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2386" y="1691959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04: Combining Everything and Running the Car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66035128685538055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613310" y="-139318"/>
            <a:ext cx="4114573" cy="732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8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04: Conclusion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Google Shape;461;p52"/>
          <p:cNvSpPr txBox="1">
            <a:spLocks/>
          </p:cNvSpPr>
          <p:nvPr/>
        </p:nvSpPr>
        <p:spPr>
          <a:xfrm>
            <a:off x="872489" y="2380681"/>
            <a:ext cx="10510971" cy="2292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Explore computer vision theory and applications</a:t>
            </a:r>
            <a:endParaRPr lang="en-US" dirty="0"/>
          </a:p>
          <a:p>
            <a:pPr lvl="0"/>
            <a:r>
              <a:rPr lang="en-US" dirty="0" smtClean="0"/>
              <a:t>Choose electrical and design physical parts to make a car model </a:t>
            </a:r>
            <a:endParaRPr lang="en-US" dirty="0"/>
          </a:p>
          <a:p>
            <a:pPr lvl="0"/>
            <a:r>
              <a:rPr lang="en-US" dirty="0" smtClean="0"/>
              <a:t>Apply computer vision to create a lane detection algorithm</a:t>
            </a:r>
            <a:endParaRPr lang="en-US" dirty="0"/>
          </a:p>
          <a:p>
            <a:pPr lvl="0"/>
            <a:r>
              <a:rPr lang="en-US" dirty="0" smtClean="0"/>
              <a:t>Assemble and successfully run the </a:t>
            </a:r>
            <a:r>
              <a:rPr lang="en-US" dirty="0"/>
              <a:t>car model </a:t>
            </a:r>
            <a:r>
              <a:rPr lang="en-US" dirty="0" smtClean="0"/>
              <a:t>with the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8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</a:t>
            </a:r>
            <a:r>
              <a:rPr lang="en-US" sz="6000" dirty="0" smtClean="0"/>
              <a:t>YOU !</a:t>
            </a:r>
            <a:endParaRPr lang="en-US" sz="6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90" y="103481"/>
            <a:ext cx="12067210" cy="436098"/>
          </a:xfrm>
        </p:spPr>
        <p:txBody>
          <a:bodyPr/>
          <a:lstStyle/>
          <a:p>
            <a:r>
              <a:rPr lang="en-US" dirty="0" smtClean="0"/>
              <a:t>Archived: Introduction to Autonomous Driving and Computer Vision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Google Shape;323;p44"/>
          <p:cNvSpPr txBox="1">
            <a:spLocks/>
          </p:cNvSpPr>
          <p:nvPr/>
        </p:nvSpPr>
        <p:spPr>
          <a:xfrm>
            <a:off x="1592687" y="951341"/>
            <a:ext cx="3000286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smtClean="0"/>
              <a:t>Computer Vision</a:t>
            </a:r>
            <a:endParaRPr lang="en-US" b="1" dirty="0"/>
          </a:p>
        </p:txBody>
      </p:sp>
      <p:sp>
        <p:nvSpPr>
          <p:cNvPr id="6" name="Google Shape;324;p44"/>
          <p:cNvSpPr txBox="1">
            <a:spLocks/>
          </p:cNvSpPr>
          <p:nvPr/>
        </p:nvSpPr>
        <p:spPr>
          <a:xfrm>
            <a:off x="400143" y="1117312"/>
            <a:ext cx="5653156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Allowing computers to obtain meaningful data from visual inputs such as photos and videos</a:t>
            </a:r>
            <a:endParaRPr lang="en-US" dirty="0"/>
          </a:p>
        </p:txBody>
      </p:sp>
      <p:pic>
        <p:nvPicPr>
          <p:cNvPr id="7" name="Picture 2" descr="https://pimages.toolbox.com/wp-content/uploads/2022/05/13121955/Human-Vision-vs.-Computer-Vis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9216" r="7956" b="9328"/>
          <a:stretch/>
        </p:blipFill>
        <p:spPr bwMode="auto">
          <a:xfrm>
            <a:off x="714251" y="2509227"/>
            <a:ext cx="4757158" cy="36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21;p44"/>
          <p:cNvSpPr txBox="1">
            <a:spLocks/>
          </p:cNvSpPr>
          <p:nvPr/>
        </p:nvSpPr>
        <p:spPr>
          <a:xfrm>
            <a:off x="7347383" y="939091"/>
            <a:ext cx="3618256" cy="3940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smtClean="0"/>
              <a:t>Autonomous Driving</a:t>
            </a:r>
            <a:endParaRPr lang="en-US" b="1" dirty="0"/>
          </a:p>
        </p:txBody>
      </p:sp>
      <p:sp>
        <p:nvSpPr>
          <p:cNvPr id="9" name="Google Shape;322;p44"/>
          <p:cNvSpPr txBox="1">
            <a:spLocks/>
          </p:cNvSpPr>
          <p:nvPr/>
        </p:nvSpPr>
        <p:spPr>
          <a:xfrm>
            <a:off x="6700341" y="1133217"/>
            <a:ext cx="4912340" cy="995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Vehicle capability of sensing its surrounding and operating without human involvement</a:t>
            </a:r>
            <a:endParaRPr lang="en-US" dirty="0"/>
          </a:p>
        </p:txBody>
      </p:sp>
      <p:pic>
        <p:nvPicPr>
          <p:cNvPr id="10" name="Picture 4" descr="Driving autonomous vehicles forward with intelligent infrastructure - Smart  Cities Wor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303" y="2509227"/>
            <a:ext cx="4702416" cy="36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90" y="103481"/>
            <a:ext cx="12067210" cy="436098"/>
          </a:xfrm>
        </p:spPr>
        <p:txBody>
          <a:bodyPr/>
          <a:lstStyle/>
          <a:p>
            <a:r>
              <a:rPr lang="en-US" dirty="0" smtClean="0"/>
              <a:t>Archived: Formations of Digital Images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10" descr="Machine Learning - Going Furthur with CNN Part 2 - DEV Community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77" y="3134194"/>
            <a:ext cx="4444596" cy="297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Pixel là gì? Công thức tính và quy đổi đơn vị Pixel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 r="14289"/>
          <a:stretch/>
        </p:blipFill>
        <p:spPr bwMode="auto">
          <a:xfrm>
            <a:off x="775854" y="3134194"/>
            <a:ext cx="4414982" cy="2971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61;p52"/>
          <p:cNvSpPr txBox="1">
            <a:spLocks/>
          </p:cNvSpPr>
          <p:nvPr/>
        </p:nvSpPr>
        <p:spPr>
          <a:xfrm>
            <a:off x="625818" y="690427"/>
            <a:ext cx="5202327" cy="2292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Digital image are constructed by many small pixels</a:t>
            </a:r>
            <a:endParaRPr lang="en-US" dirty="0"/>
          </a:p>
          <a:p>
            <a:pPr lvl="0"/>
            <a:r>
              <a:rPr lang="en-US" dirty="0" smtClean="0"/>
              <a:t>Each pixel contains numerical values representing intensities of colors in a particular location </a:t>
            </a:r>
            <a:endParaRPr lang="en-US" dirty="0"/>
          </a:p>
        </p:txBody>
      </p:sp>
      <p:sp>
        <p:nvSpPr>
          <p:cNvPr id="14" name="Google Shape;461;p52"/>
          <p:cNvSpPr txBox="1">
            <a:spLocks/>
          </p:cNvSpPr>
          <p:nvPr/>
        </p:nvSpPr>
        <p:spPr>
          <a:xfrm>
            <a:off x="6371011" y="690426"/>
            <a:ext cx="5202327" cy="2292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In RGB image is a stack of three 2D matrices of pixels.</a:t>
            </a:r>
            <a:endParaRPr lang="en-US" dirty="0"/>
          </a:p>
          <a:p>
            <a:pPr lvl="0"/>
            <a:r>
              <a:rPr lang="en-US" dirty="0" smtClean="0"/>
              <a:t>Pixel value ranges from 0 (black) to 1 (absolute red/green/blue)  </a:t>
            </a:r>
          </a:p>
        </p:txBody>
      </p:sp>
    </p:spTree>
    <p:extLst>
      <p:ext uri="{BB962C8B-B14F-4D97-AF65-F5344CB8AC3E}">
        <p14:creationId xmlns:p14="http://schemas.microsoft.com/office/powerpoint/2010/main" val="12673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00: Table of Contents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Google Shape;263;p38"/>
          <p:cNvSpPr txBox="1">
            <a:spLocks/>
          </p:cNvSpPr>
          <p:nvPr/>
        </p:nvSpPr>
        <p:spPr>
          <a:xfrm>
            <a:off x="5954878" y="1975632"/>
            <a:ext cx="4907931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smtClean="0"/>
              <a:t>Building The Algorithm</a:t>
            </a:r>
            <a:endParaRPr lang="en-US" b="1" dirty="0"/>
          </a:p>
        </p:txBody>
      </p:sp>
      <p:sp>
        <p:nvSpPr>
          <p:cNvPr id="8" name="Google Shape;264;p38"/>
          <p:cNvSpPr txBox="1">
            <a:spLocks/>
          </p:cNvSpPr>
          <p:nvPr/>
        </p:nvSpPr>
        <p:spPr>
          <a:xfrm>
            <a:off x="6376908" y="2326989"/>
            <a:ext cx="406387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/>
              <a:t>Applying computer vision techniques</a:t>
            </a:r>
            <a:endParaRPr lang="en-US" dirty="0"/>
          </a:p>
        </p:txBody>
      </p:sp>
      <p:sp>
        <p:nvSpPr>
          <p:cNvPr id="10" name="Google Shape;266;p38"/>
          <p:cNvSpPr txBox="1">
            <a:spLocks/>
          </p:cNvSpPr>
          <p:nvPr/>
        </p:nvSpPr>
        <p:spPr>
          <a:xfrm>
            <a:off x="6486915" y="4164575"/>
            <a:ext cx="4041196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smtClean="0"/>
              <a:t>Result and Conclusion</a:t>
            </a:r>
            <a:endParaRPr lang="en-US" b="1" dirty="0"/>
          </a:p>
        </p:txBody>
      </p:sp>
      <p:sp>
        <p:nvSpPr>
          <p:cNvPr id="11" name="Google Shape;267;p38"/>
          <p:cNvSpPr txBox="1">
            <a:spLocks/>
          </p:cNvSpPr>
          <p:nvPr/>
        </p:nvSpPr>
        <p:spPr>
          <a:xfrm>
            <a:off x="7264463" y="448143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/>
              <a:t>Running the car model</a:t>
            </a:r>
            <a:endParaRPr lang="en-US" dirty="0"/>
          </a:p>
        </p:txBody>
      </p:sp>
      <p:sp>
        <p:nvSpPr>
          <p:cNvPr id="12" name="Google Shape;268;p38"/>
          <p:cNvSpPr txBox="1">
            <a:spLocks/>
          </p:cNvSpPr>
          <p:nvPr/>
        </p:nvSpPr>
        <p:spPr>
          <a:xfrm>
            <a:off x="1811641" y="4136255"/>
            <a:ext cx="3029448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smtClean="0"/>
              <a:t>Building Car Model</a:t>
            </a:r>
            <a:endParaRPr lang="en-US" b="1" dirty="0"/>
          </a:p>
        </p:txBody>
      </p:sp>
      <p:sp>
        <p:nvSpPr>
          <p:cNvPr id="13" name="Google Shape;269;p38"/>
          <p:cNvSpPr txBox="1">
            <a:spLocks/>
          </p:cNvSpPr>
          <p:nvPr/>
        </p:nvSpPr>
        <p:spPr>
          <a:xfrm>
            <a:off x="1687897" y="4453117"/>
            <a:ext cx="33457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/>
              <a:t>Building and choosing physical parts </a:t>
            </a:r>
            <a:endParaRPr lang="en-US" dirty="0"/>
          </a:p>
        </p:txBody>
      </p:sp>
      <p:sp>
        <p:nvSpPr>
          <p:cNvPr id="16" name="Google Shape;272;p38"/>
          <p:cNvSpPr txBox="1">
            <a:spLocks/>
          </p:cNvSpPr>
          <p:nvPr/>
        </p:nvSpPr>
        <p:spPr>
          <a:xfrm>
            <a:off x="2843839" y="3471651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 smtClean="0"/>
              <a:t>02</a:t>
            </a:r>
            <a:endParaRPr lang="en" dirty="0"/>
          </a:p>
        </p:txBody>
      </p:sp>
      <p:sp>
        <p:nvSpPr>
          <p:cNvPr id="17" name="Google Shape;273;p38"/>
          <p:cNvSpPr txBox="1">
            <a:spLocks/>
          </p:cNvSpPr>
          <p:nvPr/>
        </p:nvSpPr>
        <p:spPr>
          <a:xfrm>
            <a:off x="7987913" y="3499971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 smtClean="0"/>
              <a:t>04</a:t>
            </a:r>
            <a:endParaRPr lang="en" dirty="0"/>
          </a:p>
        </p:txBody>
      </p:sp>
      <p:sp>
        <p:nvSpPr>
          <p:cNvPr id="18" name="Google Shape;270;p38"/>
          <p:cNvSpPr txBox="1">
            <a:spLocks/>
          </p:cNvSpPr>
          <p:nvPr/>
        </p:nvSpPr>
        <p:spPr>
          <a:xfrm>
            <a:off x="7889243" y="131102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 smtClean="0"/>
              <a:t>03</a:t>
            </a:r>
            <a:endParaRPr lang="en" dirty="0"/>
          </a:p>
        </p:txBody>
      </p:sp>
      <p:sp>
        <p:nvSpPr>
          <p:cNvPr id="14" name="Google Shape;268;p38"/>
          <p:cNvSpPr txBox="1">
            <a:spLocks/>
          </p:cNvSpPr>
          <p:nvPr/>
        </p:nvSpPr>
        <p:spPr>
          <a:xfrm>
            <a:off x="1811641" y="1969989"/>
            <a:ext cx="3029448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15" name="Google Shape;269;p38"/>
          <p:cNvSpPr txBox="1">
            <a:spLocks/>
          </p:cNvSpPr>
          <p:nvPr/>
        </p:nvSpPr>
        <p:spPr>
          <a:xfrm>
            <a:off x="1687897" y="2286851"/>
            <a:ext cx="3345750" cy="870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/>
              <a:t>Introduction to the graduation project</a:t>
            </a:r>
            <a:endParaRPr lang="en-US" dirty="0"/>
          </a:p>
        </p:txBody>
      </p:sp>
      <p:sp>
        <p:nvSpPr>
          <p:cNvPr id="19" name="Google Shape;272;p38"/>
          <p:cNvSpPr txBox="1">
            <a:spLocks/>
          </p:cNvSpPr>
          <p:nvPr/>
        </p:nvSpPr>
        <p:spPr>
          <a:xfrm>
            <a:off x="2843839" y="130538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 smtClean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3032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4" grpId="0"/>
      <p:bldP spid="15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Archived: Schematic of The Car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D:\Download\Pi_2022-08-0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127" y="1164475"/>
            <a:ext cx="6836360" cy="4712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1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Archived: Six Levels </a:t>
            </a:r>
            <a:r>
              <a:rPr lang="en-US" smtClean="0"/>
              <a:t>of Automation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05725" y="1358105"/>
            <a:ext cx="8555875" cy="43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7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01: Why did I choose this topic?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290" name="Picture 2" descr="How cities will change with the arrival of self-driving cars | BB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82" y="1384994"/>
            <a:ext cx="9153236" cy="385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"/>
          <a:stretch/>
        </p:blipFill>
        <p:spPr>
          <a:xfrm>
            <a:off x="3495937" y="2266045"/>
            <a:ext cx="6132946" cy="3626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01: Project Summary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Google Shape;461;p52"/>
          <p:cNvSpPr txBox="1">
            <a:spLocks/>
          </p:cNvSpPr>
          <p:nvPr/>
        </p:nvSpPr>
        <p:spPr>
          <a:xfrm>
            <a:off x="735847" y="1017125"/>
            <a:ext cx="11653126" cy="1248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</a:pPr>
            <a:r>
              <a:rPr lang="en-US" dirty="0" smtClean="0"/>
              <a:t>Building a car model that can automatically run on the pre-defined road</a:t>
            </a:r>
          </a:p>
          <a:p>
            <a:pPr marL="285750" indent="-285750">
              <a:spcBef>
                <a:spcPts val="0"/>
              </a:spcBef>
            </a:pPr>
            <a:r>
              <a:rPr lang="en-US" dirty="0" smtClean="0"/>
              <a:t>Using white A4 paper as the road and placing it on a darker ground</a:t>
            </a:r>
          </a:p>
          <a:p>
            <a:pPr marL="285750" indent="-285750">
              <a:spcBef>
                <a:spcPts val="0"/>
              </a:spcBef>
            </a:pPr>
            <a:r>
              <a:rPr lang="en-US" dirty="0" smtClean="0"/>
              <a:t>Object detection and precise motor control (PID) are not of interest </a:t>
            </a:r>
            <a:endParaRPr lang="en-US" dirty="0"/>
          </a:p>
          <a:p>
            <a:pPr marL="285750" indent="-285750">
              <a:spcBef>
                <a:spcPts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863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02: Physical Design of The Car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7" y="1388751"/>
            <a:ext cx="6164411" cy="4264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49" y="2294791"/>
            <a:ext cx="4388898" cy="26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03: Computer Vision Pipeline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Google Shape;321;p44"/>
          <p:cNvSpPr txBox="1">
            <a:spLocks/>
          </p:cNvSpPr>
          <p:nvPr/>
        </p:nvSpPr>
        <p:spPr>
          <a:xfrm>
            <a:off x="3147646" y="859706"/>
            <a:ext cx="5187462" cy="3940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/>
              <a:t>General Computer Vision Pipeline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64" t="6258" r="1100"/>
          <a:stretch/>
        </p:blipFill>
        <p:spPr>
          <a:xfrm>
            <a:off x="2664069" y="1323219"/>
            <a:ext cx="6154616" cy="1597296"/>
          </a:xfrm>
          <a:prstGeom prst="rect">
            <a:avLst/>
          </a:prstGeom>
        </p:spPr>
      </p:pic>
      <p:pic>
        <p:nvPicPr>
          <p:cNvPr id="9" name="Picture 8" descr="D:\Download\Flowcharts_pages-to-jpg-0001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5894" r="1930" b="10218"/>
          <a:stretch/>
        </p:blipFill>
        <p:spPr bwMode="auto">
          <a:xfrm>
            <a:off x="1806917" y="3799330"/>
            <a:ext cx="7868920" cy="23209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321;p44"/>
          <p:cNvSpPr txBox="1">
            <a:spLocks/>
          </p:cNvSpPr>
          <p:nvPr/>
        </p:nvSpPr>
        <p:spPr>
          <a:xfrm>
            <a:off x="3147646" y="3138783"/>
            <a:ext cx="5187462" cy="3940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/>
              <a:t>Applying Computer Vision to Build Lane Detection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03: Image Thresholding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1764" t="5744" r="1233" b="6502"/>
          <a:stretch/>
        </p:blipFill>
        <p:spPr bwMode="auto">
          <a:xfrm>
            <a:off x="930407" y="3066192"/>
            <a:ext cx="10060323" cy="2338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oogle Shape;461;p52"/>
          <p:cNvSpPr txBox="1">
            <a:spLocks/>
          </p:cNvSpPr>
          <p:nvPr/>
        </p:nvSpPr>
        <p:spPr>
          <a:xfrm>
            <a:off x="2499502" y="1130873"/>
            <a:ext cx="8417879" cy="1693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</a:pPr>
            <a:r>
              <a:rPr lang="en-US" dirty="0" smtClean="0"/>
              <a:t>Isolate the road with </a:t>
            </a:r>
            <a:r>
              <a:rPr lang="en-US" smtClean="0"/>
              <a:t>other objects</a:t>
            </a:r>
            <a:endParaRPr lang="en-US" dirty="0" smtClean="0"/>
          </a:p>
          <a:p>
            <a:pPr marL="285750" indent="-285750">
              <a:spcBef>
                <a:spcPts val="0"/>
              </a:spcBef>
            </a:pPr>
            <a:r>
              <a:rPr lang="en-US" dirty="0" smtClean="0"/>
              <a:t>Create a threshold for the value of brightness</a:t>
            </a:r>
          </a:p>
          <a:p>
            <a:pPr marL="285750" indent="-285750">
              <a:spcBef>
                <a:spcPts val="0"/>
              </a:spcBef>
            </a:pPr>
            <a:r>
              <a:rPr lang="en-US" dirty="0" smtClean="0"/>
              <a:t>Pixels that have lower brightness value will be turn into black, the other pixels are kept unchanged</a:t>
            </a:r>
          </a:p>
        </p:txBody>
      </p:sp>
    </p:spTree>
    <p:extLst>
      <p:ext uri="{BB962C8B-B14F-4D97-AF65-F5344CB8AC3E}">
        <p14:creationId xmlns:p14="http://schemas.microsoft.com/office/powerpoint/2010/main" val="133595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03: Image Warping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075" t="2480" r="1586" b="2480"/>
          <a:stretch/>
        </p:blipFill>
        <p:spPr>
          <a:xfrm>
            <a:off x="3576450" y="2584939"/>
            <a:ext cx="5039100" cy="3024552"/>
          </a:xfrm>
          <a:prstGeom prst="rect">
            <a:avLst/>
          </a:prstGeom>
        </p:spPr>
      </p:pic>
      <p:sp>
        <p:nvSpPr>
          <p:cNvPr id="6" name="Google Shape;461;p52"/>
          <p:cNvSpPr txBox="1">
            <a:spLocks/>
          </p:cNvSpPr>
          <p:nvPr/>
        </p:nvSpPr>
        <p:spPr>
          <a:xfrm>
            <a:off x="1967636" y="1117999"/>
            <a:ext cx="8256727" cy="1248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Map the location of every pixels of original image with a function to create a new distorted version of the image</a:t>
            </a:r>
          </a:p>
        </p:txBody>
      </p:sp>
    </p:spTree>
    <p:extLst>
      <p:ext uri="{BB962C8B-B14F-4D97-AF65-F5344CB8AC3E}">
        <p14:creationId xmlns:p14="http://schemas.microsoft.com/office/powerpoint/2010/main" val="303960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03: Image Warping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78717" y="2800355"/>
            <a:ext cx="9034566" cy="2276646"/>
          </a:xfrm>
          <a:prstGeom prst="rect">
            <a:avLst/>
          </a:prstGeom>
        </p:spPr>
      </p:pic>
      <p:sp>
        <p:nvSpPr>
          <p:cNvPr id="6" name="Google Shape;461;p52"/>
          <p:cNvSpPr txBox="1">
            <a:spLocks/>
          </p:cNvSpPr>
          <p:nvPr/>
        </p:nvSpPr>
        <p:spPr>
          <a:xfrm>
            <a:off x="1789467" y="1964517"/>
            <a:ext cx="9253672" cy="1248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Change the perspective of the image for easier processing </a:t>
            </a:r>
          </a:p>
        </p:txBody>
      </p:sp>
    </p:spTree>
    <p:extLst>
      <p:ext uri="{BB962C8B-B14F-4D97-AF65-F5344CB8AC3E}">
        <p14:creationId xmlns:p14="http://schemas.microsoft.com/office/powerpoint/2010/main" val="247530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8961</TotalTime>
  <Words>718</Words>
  <Application>Microsoft Office PowerPoint</Application>
  <PresentationFormat>Widescreen</PresentationFormat>
  <Paragraphs>160</Paragraphs>
  <Slides>21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Lato</vt:lpstr>
      <vt:lpstr>Office Theme</vt:lpstr>
      <vt:lpstr>PowerPoint Presentation</vt:lpstr>
      <vt:lpstr>Chapter 00: Table of Contents</vt:lpstr>
      <vt:lpstr>Chapter 01: Why did I choose this topic?</vt:lpstr>
      <vt:lpstr>Chapter 01: Project Summary</vt:lpstr>
      <vt:lpstr>Chapter 02: Physical Design of The Car Model</vt:lpstr>
      <vt:lpstr>Chapter 03: Computer Vision Pipeline</vt:lpstr>
      <vt:lpstr>Chapter 03: Image Thresholding</vt:lpstr>
      <vt:lpstr>Chapter 03: Image Warping</vt:lpstr>
      <vt:lpstr>Chapter 03: Image Warping</vt:lpstr>
      <vt:lpstr>Chapter 03: Finding Curve</vt:lpstr>
      <vt:lpstr>Chapter 03: Finding Curve</vt:lpstr>
      <vt:lpstr>Chapter 03: Optimizing Curve</vt:lpstr>
      <vt:lpstr>Chapter 03: Control System</vt:lpstr>
      <vt:lpstr>Chapter 04: Combining Everything and Running the Car Model</vt:lpstr>
      <vt:lpstr>Chapter 04: Combining Everything and Running the Car Model</vt:lpstr>
      <vt:lpstr>Chapter 04: Conclusion</vt:lpstr>
      <vt:lpstr>PowerPoint Presentation</vt:lpstr>
      <vt:lpstr>Archived: Introduction to Autonomous Driving and Computer Vision</vt:lpstr>
      <vt:lpstr>Archived: Formations of Digital Images</vt:lpstr>
      <vt:lpstr>Archived: Schematic of The Car Model</vt:lpstr>
      <vt:lpstr>Archived: Six Levels of 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Vo Hieu</cp:lastModifiedBy>
  <cp:revision>308</cp:revision>
  <dcterms:created xsi:type="dcterms:W3CDTF">2021-05-28T04:32:29Z</dcterms:created>
  <dcterms:modified xsi:type="dcterms:W3CDTF">2022-08-16T23:56:41Z</dcterms:modified>
</cp:coreProperties>
</file>